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08" r:id="rId2"/>
    <p:sldMasterId id="2147483672" r:id="rId3"/>
    <p:sldMasterId id="2147483712" r:id="rId4"/>
    <p:sldMasterId id="2147483660" r:id="rId5"/>
    <p:sldMasterId id="2147483714" r:id="rId6"/>
    <p:sldMasterId id="2147483684" r:id="rId7"/>
    <p:sldMasterId id="2147483696" r:id="rId8"/>
  </p:sldMasterIdLst>
  <p:notesMasterIdLst>
    <p:notesMasterId r:id="rId18"/>
  </p:notesMasterIdLst>
  <p:sldIdLst>
    <p:sldId id="256" r:id="rId9"/>
    <p:sldId id="310" r:id="rId10"/>
    <p:sldId id="302" r:id="rId11"/>
    <p:sldId id="313" r:id="rId12"/>
    <p:sldId id="298" r:id="rId13"/>
    <p:sldId id="305" r:id="rId14"/>
    <p:sldId id="311" r:id="rId15"/>
    <p:sldId id="30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79"/>
    <a:srgbClr val="00C9BB"/>
    <a:srgbClr val="F2CE7C"/>
    <a:srgbClr val="A8C7D1"/>
    <a:srgbClr val="0276F9"/>
    <a:srgbClr val="F9B1B1"/>
    <a:srgbClr val="F79393"/>
    <a:srgbClr val="F57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5"/>
    <p:restoredTop sz="94694"/>
  </p:normalViewPr>
  <p:slideViewPr>
    <p:cSldViewPr snapToGrid="0">
      <p:cViewPr varScale="1">
        <p:scale>
          <a:sx n="106" d="100"/>
          <a:sy n="106" d="100"/>
        </p:scale>
        <p:origin x="112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7D7E975B-48E3-4AD6-A9B2-463EDC550071}" type="datetimeFigureOut">
              <a:rPr lang="de-DE" smtClean="0"/>
              <a:pPr/>
              <a:t>05.06.2023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AF52A59D-423A-465C-A942-88F5B0CD1D3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6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2A59D-423A-465C-A942-88F5B0CD1D3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27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2A59D-423A-465C-A942-88F5B0CD1D3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21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E3E548C-1F32-7DD9-10E7-D06B7C5E5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648" y="4985471"/>
            <a:ext cx="10988704" cy="8984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600" b="1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wunderbare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</a:t>
            </a:r>
          </a:p>
          <a:p>
            <a:r>
              <a:rPr lang="en-US" dirty="0"/>
              <a:t>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zweizeiligen</a:t>
            </a:r>
            <a:r>
              <a:rPr lang="en-US" dirty="0"/>
              <a:t> Headline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0C21BD3-969F-D494-D1FC-273F14DEC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6075390"/>
            <a:ext cx="10988675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Montserrat" pitchFamily="2" charset="77"/>
              </a:defRPr>
            </a:lvl1pPr>
          </a:lstStyle>
          <a:p>
            <a:pPr lvl="0"/>
            <a:r>
              <a:rPr lang="de-DE" dirty="0"/>
              <a:t>Hier steht eine erklärende zweite Zeile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quay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nonummy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F4FF7A-DCFC-F50B-3D6B-0DE8C942EE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ABA49BD-7E8B-D5BC-4DE5-B53044CC53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2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AB6961B-FD32-F415-B07B-84B4F4C5E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0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C2C36E73-AD5B-6EDD-3AB2-20008AA24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Blau W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BDA90-5C36-C9C4-F90C-5FAF4C795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576" t="29520" r="30382"/>
          <a:stretch/>
        </p:blipFill>
        <p:spPr>
          <a:xfrm>
            <a:off x="3687580" y="2698230"/>
            <a:ext cx="4849318" cy="407087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081EF6D-96DB-B203-4150-665B3032D1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6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605AD0A-EF60-9A22-8312-11A751FD0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0" y="488849"/>
            <a:ext cx="7190613" cy="31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3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E631EE-BA41-C869-B4CB-5A95E4D25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A9FC332D-D0AA-0091-330E-9815DD0FAE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0" y="488850"/>
            <a:ext cx="5514975" cy="3142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der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9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DA260A6-1CDA-F9E7-6D8F-355EADB2B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2" y="380999"/>
            <a:ext cx="3162299" cy="12339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3915026-1A24-13D7-8774-B5C36D45ED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020" y="1956890"/>
            <a:ext cx="6913960" cy="26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750B7AAC-1D6A-0C6C-D218-232C7A66F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38100"/>
            <a:ext cx="12192000" cy="4656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24C138-98FC-001E-C62B-81B4C07343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5750" y="1600200"/>
            <a:ext cx="4000500" cy="1560733"/>
          </a:xfrm>
          <a:prstGeom prst="rect">
            <a:avLst/>
          </a:prstGeom>
        </p:spPr>
      </p:pic>
      <p:sp>
        <p:nvSpPr>
          <p:cNvPr id="5" name="Textplatzhalter 24">
            <a:extLst>
              <a:ext uri="{FF2B5EF4-FFF2-40B4-BE49-F238E27FC236}">
                <a16:creationId xmlns:a16="http://schemas.microsoft.com/office/drawing/2014/main" id="{64246D1A-CD48-7C60-C76C-65C06590AF03}"/>
              </a:ext>
            </a:extLst>
          </p:cNvPr>
          <p:cNvSpPr txBox="1">
            <a:spLocks/>
          </p:cNvSpPr>
          <p:nvPr userDrawn="1"/>
        </p:nvSpPr>
        <p:spPr>
          <a:xfrm>
            <a:off x="10209475" y="105775"/>
            <a:ext cx="1886770" cy="30769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sobis.com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2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7568B-88C7-ED70-DD7B-487A0AF8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CB06F-5AC9-FDDB-7047-418BC6366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AC92-FCEA-B435-44F9-AB4CE8619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EB9FC23-D416-404A-AFA8-D38D6DF6400C}" type="datetime1">
              <a:rPr lang="en-GB" smtClean="0"/>
              <a:pPr/>
              <a:t>05/06/2023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CD51E-C859-9EE0-F7BD-6FECFC01A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840F-931F-5CCF-0B2A-71D656C46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258CD8C7-74AA-9347-99F0-7C06ADEC8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BFCCF99-A08A-ED20-0ED0-FC2F748E3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93167"/>
            <a:ext cx="12192000" cy="586483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0B79EC8-C447-404B-03B6-C9710E17F1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130268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67459C-6FB7-74B8-F128-BAFFAFD788D5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F6ABDA-6BDE-BA15-F9D6-A9429EDEA6CE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2BE8802-23E7-C587-243E-0C7BA1F0B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063" y="993165"/>
            <a:ext cx="12244563" cy="60184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C249B62-3776-C771-9F05-D6368FECC6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063" y="0"/>
            <a:ext cx="12231500" cy="13026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6670-F6DF-4FB7-9FBA-882BE986EB7A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BA0ECA-8681-2500-A732-C3A88D36D284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168C8D24-8E1B-91C4-A062-16E44DF27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063" y="0"/>
            <a:ext cx="12231500" cy="130268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4700AE-53FE-FE5F-5B26-B8E86261B6A0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B061E00-3E21-BD64-9304-1D9A9DAE6165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1CFF6-03A5-2E6A-59A2-F3A73D69DB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430"/>
            <a:ext cx="12192000" cy="683514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6DF60AD-73B8-B329-DA9B-D67F462B72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13026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93D6-869F-BD68-0595-81AD61A994A4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7EFFCB-9C99-6AA5-A4F6-19B3B167E496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CED9EA5-EE3A-651E-A38C-929DFE432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026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CDCF67D-8300-CA8B-C192-5C5CA7AD8D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837" y="1302680"/>
            <a:ext cx="11232264" cy="51754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36B0-9132-FD11-87E9-4D5E8937DA7B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69CADD-4E1D-CEC1-C144-E7798045C10D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9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19885-EA87-BEDC-BAE3-B57501ADE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076D13-541E-6C08-2384-6B6F31CE4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130268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1EC60D-AF64-D23C-05EF-3D425FA781D0}"/>
              </a:ext>
            </a:extLst>
          </p:cNvPr>
          <p:cNvSpPr txBox="1">
            <a:spLocks/>
          </p:cNvSpPr>
          <p:nvPr userDrawn="1"/>
        </p:nvSpPr>
        <p:spPr>
          <a:xfrm>
            <a:off x="10206606" y="6492875"/>
            <a:ext cx="10014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t>Page </a:t>
            </a:r>
            <a:fld id="{41E85687-BBD7-7646-BE6D-A3D69E6CDE61}" type="slidenum">
              <a:rPr lang="en-US" sz="1000" kern="1200" smtClean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tx1"/>
              </a:solidFill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FA6E1A-F2B8-4043-7C8C-384F5A839741}"/>
              </a:ext>
            </a:extLst>
          </p:cNvPr>
          <p:cNvSpPr txBox="1">
            <a:spLocks/>
          </p:cNvSpPr>
          <p:nvPr userDrawn="1"/>
        </p:nvSpPr>
        <p:spPr>
          <a:xfrm>
            <a:off x="11273405" y="6492875"/>
            <a:ext cx="9185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1B4D9-7D8C-4930-B2F4-2ED020F94A97}" type="datetime1">
              <a:rPr lang="en-GB" sz="1000" smtClean="0">
                <a:solidFill>
                  <a:schemeClr val="tx1"/>
                </a:solidFill>
              </a:rPr>
              <a:pPr/>
              <a:t>05/06/2023</a:t>
            </a:fld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31654-77C5-112E-B84D-93778B910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238" y="-33728"/>
            <a:ext cx="12332476" cy="69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>
            <a:extLst>
              <a:ext uri="{FF2B5EF4-FFF2-40B4-BE49-F238E27FC236}">
                <a16:creationId xmlns:a16="http://schemas.microsoft.com/office/drawing/2014/main" id="{E58D826A-B637-6822-FD30-49E892D7C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PIRS – Release Notes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D13F5DD-FF6A-0A1F-70A5-3A27BA161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Release 3.54</a:t>
            </a:r>
          </a:p>
        </p:txBody>
      </p:sp>
    </p:spTree>
    <p:extLst>
      <p:ext uri="{BB962C8B-B14F-4D97-AF65-F5344CB8AC3E}">
        <p14:creationId xmlns:p14="http://schemas.microsoft.com/office/powerpoint/2010/main" val="340953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1A205A-0C5E-39C7-9A66-D9F131BD0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0" y="488849"/>
            <a:ext cx="9595508" cy="356540"/>
          </a:xfrm>
        </p:spPr>
        <p:txBody>
          <a:bodyPr/>
          <a:lstStyle/>
          <a:p>
            <a:r>
              <a:rPr lang="en-GB" dirty="0"/>
              <a:t>Send and Receive Custom Fields for Correspondence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ACA1A-1958-48B1-514B-0FC16AFD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7" y="2123103"/>
            <a:ext cx="4320574" cy="3499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67388-96A5-FE29-DCEA-E0CAD3EB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16" y="2123103"/>
            <a:ext cx="4191431" cy="3499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2737D28-174A-8994-AB4C-3206F6B5575A}"/>
              </a:ext>
            </a:extLst>
          </p:cNvPr>
          <p:cNvSpPr/>
          <p:nvPr/>
        </p:nvSpPr>
        <p:spPr>
          <a:xfrm>
            <a:off x="5862454" y="4701203"/>
            <a:ext cx="450850" cy="698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96321B-8544-89C3-C5E1-31A7E08A4D70}"/>
              </a:ext>
            </a:extLst>
          </p:cNvPr>
          <p:cNvSpPr/>
          <p:nvPr/>
        </p:nvSpPr>
        <p:spPr>
          <a:xfrm>
            <a:off x="982047" y="4802803"/>
            <a:ext cx="3860800" cy="457200"/>
          </a:xfrm>
          <a:prstGeom prst="roundRect">
            <a:avLst/>
          </a:prstGeom>
          <a:noFill/>
          <a:ln w="28575">
            <a:solidFill>
              <a:srgbClr val="00C9B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3290CB-4F66-A239-FD4D-F02ADF2DAAF3}"/>
              </a:ext>
            </a:extLst>
          </p:cNvPr>
          <p:cNvSpPr/>
          <p:nvPr/>
        </p:nvSpPr>
        <p:spPr>
          <a:xfrm>
            <a:off x="6987437" y="4802803"/>
            <a:ext cx="3841750" cy="457200"/>
          </a:xfrm>
          <a:prstGeom prst="roundRect">
            <a:avLst/>
          </a:prstGeom>
          <a:noFill/>
          <a:ln w="28575">
            <a:solidFill>
              <a:srgbClr val="00C9B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6F1E5-1457-9BFA-A48A-92C76C2162FC}"/>
              </a:ext>
            </a:extLst>
          </p:cNvPr>
          <p:cNvSpPr txBox="1"/>
          <p:nvPr/>
        </p:nvSpPr>
        <p:spPr>
          <a:xfrm>
            <a:off x="241045" y="1274580"/>
            <a:ext cx="1113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Allows to transfer content from custom fields of correspondences to linked Portals / Smart Collaborations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126548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19465B-7112-ACC7-EFAA-0A3A4334F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Use bookmarks in PIRS Text Templates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16009-2B71-87AC-EA0D-07BF61D1E8E2}"/>
              </a:ext>
            </a:extLst>
          </p:cNvPr>
          <p:cNvSpPr txBox="1"/>
          <p:nvPr/>
        </p:nvSpPr>
        <p:spPr>
          <a:xfrm>
            <a:off x="204100" y="1169143"/>
            <a:ext cx="1012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Define bookmarks in Text Templates so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related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PIRS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extracted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within</a:t>
            </a:r>
            <a:r>
              <a:rPr lang="de-DE" sz="2000" dirty="0"/>
              <a:t> PDFs </a:t>
            </a:r>
            <a:r>
              <a:rPr lang="de-DE" sz="2000" dirty="0" err="1"/>
              <a:t>or</a:t>
            </a:r>
            <a:r>
              <a:rPr lang="de-DE" sz="2000" dirty="0"/>
              <a:t> Create File </a:t>
            </a:r>
            <a:r>
              <a:rPr lang="de-DE" sz="2000" dirty="0" err="1"/>
              <a:t>from</a:t>
            </a:r>
            <a:r>
              <a:rPr lang="de-DE" sz="2000" dirty="0"/>
              <a:t> Templates</a:t>
            </a:r>
            <a:endParaRPr lang="en-D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7FBEE-43D3-3AF4-B5E0-76AC7CBD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67" y="2018646"/>
            <a:ext cx="7649790" cy="39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5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5E7F7D-E302-243E-B9F7-B050B9901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0" y="488849"/>
            <a:ext cx="9457136" cy="314233"/>
          </a:xfrm>
        </p:spPr>
        <p:txBody>
          <a:bodyPr/>
          <a:lstStyle/>
          <a:p>
            <a:r>
              <a:rPr lang="de-DE" dirty="0"/>
              <a:t>PIRS Digital Stamp / Custom Stamps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7436-0A2C-AC10-7E94-4E723D857AB4}"/>
              </a:ext>
            </a:extLst>
          </p:cNvPr>
          <p:cNvSpPr txBox="1"/>
          <p:nvPr/>
        </p:nvSpPr>
        <p:spPr>
          <a:xfrm>
            <a:off x="241045" y="1274580"/>
            <a:ext cx="10337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Provide option to integrate standard stamps / custom stamps into PIRS file viewer</a:t>
            </a:r>
          </a:p>
          <a:p>
            <a:endParaRPr lang="en-GB" sz="2400" dirty="0"/>
          </a:p>
          <a:p>
            <a:r>
              <a:rPr lang="en-GB" sz="2400" dirty="0"/>
              <a:t>SOBIS Examples below: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43F05-6960-B2A8-01E4-214F434EA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12" y="2653931"/>
            <a:ext cx="3241830" cy="118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D628D-2202-8F04-2A5F-9E22890EE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167" y="3789092"/>
            <a:ext cx="3888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DF9F81-F6F6-365C-8FDE-45AE575B1A84}"/>
              </a:ext>
            </a:extLst>
          </p:cNvPr>
          <p:cNvSpPr txBox="1"/>
          <p:nvPr/>
        </p:nvSpPr>
        <p:spPr>
          <a:xfrm>
            <a:off x="241046" y="1829190"/>
            <a:ext cx="548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Optional feature that must be defined as parameter for the Auto Filing rules:</a:t>
            </a:r>
          </a:p>
          <a:p>
            <a:endParaRPr lang="en-D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3FB5B-63C2-EFAF-7BE7-950C4129CB2F}"/>
              </a:ext>
            </a:extLst>
          </p:cNvPr>
          <p:cNvSpPr txBox="1"/>
          <p:nvPr/>
        </p:nvSpPr>
        <p:spPr>
          <a:xfrm>
            <a:off x="342645" y="2680683"/>
            <a:ext cx="4519955" cy="1569660"/>
          </a:xfrm>
          <a:prstGeom prst="rect">
            <a:avLst/>
          </a:prstGeom>
          <a:solidFill>
            <a:srgbClr val="F2CD7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/>
              <a:t>{</a:t>
            </a:r>
          </a:p>
          <a:p>
            <a:r>
              <a:rPr lang="de-DE" sz="1600" dirty="0"/>
              <a:t>	matchSenders: [".*"],</a:t>
            </a:r>
          </a:p>
          <a:p>
            <a:r>
              <a:rPr lang="de-DE" sz="1600" dirty="0"/>
              <a:t>	matchTo: [".*"],</a:t>
            </a:r>
          </a:p>
          <a:p>
            <a:r>
              <a:rPr lang="de-DE" sz="1600" dirty="0"/>
              <a:t>	fileInFolder: "9.30 SOBIS Training Books",</a:t>
            </a:r>
          </a:p>
          <a:p>
            <a:r>
              <a:rPr lang="de-DE" sz="1600" dirty="0"/>
              <a:t>	</a:t>
            </a:r>
            <a:r>
              <a:rPr lang="de-DE" sz="1600" dirty="0">
                <a:solidFill>
                  <a:srgbClr val="FF0000"/>
                </a:solidFill>
              </a:rPr>
              <a:t>useParentFolder:true</a:t>
            </a:r>
          </a:p>
          <a:p>
            <a:r>
              <a:rPr lang="de-DE" sz="1600" dirty="0"/>
              <a:t>}</a:t>
            </a:r>
            <a:endParaRPr lang="en-D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54779-A3B3-BFE4-8769-340D9CE45751}"/>
              </a:ext>
            </a:extLst>
          </p:cNvPr>
          <p:cNvSpPr txBox="1"/>
          <p:nvPr/>
        </p:nvSpPr>
        <p:spPr>
          <a:xfrm>
            <a:off x="241045" y="1274580"/>
            <a:ext cx="902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 case of a </a:t>
            </a:r>
            <a:r>
              <a:rPr lang="de-DE" sz="2000" b="1" dirty="0"/>
              <a:t>Reply</a:t>
            </a:r>
            <a:r>
              <a:rPr lang="de-DE" sz="2000" dirty="0"/>
              <a:t> or </a:t>
            </a:r>
            <a:r>
              <a:rPr lang="de-DE" sz="2000" b="1" dirty="0"/>
              <a:t>Forward</a:t>
            </a:r>
            <a:r>
              <a:rPr lang="de-DE" sz="2000" dirty="0"/>
              <a:t> the mail is filed in the same folder like the parent mail. </a:t>
            </a:r>
            <a:endParaRPr lang="en-D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DADAC-B6D4-D8EB-8924-EAF9CF1A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98" y="3922059"/>
            <a:ext cx="7116168" cy="1228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C5A71A7C-4A2B-3A5C-B688-A16197C1C297}"/>
              </a:ext>
            </a:extLst>
          </p:cNvPr>
          <p:cNvSpPr/>
          <p:nvPr/>
        </p:nvSpPr>
        <p:spPr>
          <a:xfrm rot="1736864">
            <a:off x="1821378" y="4554198"/>
            <a:ext cx="2327203" cy="497077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DBC6B7C-DB1C-0E3C-F463-214B26BD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0" y="488849"/>
            <a:ext cx="8669312" cy="314233"/>
          </a:xfrm>
        </p:spPr>
        <p:txBody>
          <a:bodyPr/>
          <a:lstStyle/>
          <a:p>
            <a:r>
              <a:rPr lang="en-GB" dirty="0"/>
              <a:t>AFS – Allow to file mail in parent folder for Reply / Forward</a:t>
            </a:r>
            <a:endParaRPr lang="en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15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0A9F28-C533-E068-F674-8E4CF65DA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0" y="488849"/>
            <a:ext cx="11784700" cy="314233"/>
          </a:xfrm>
        </p:spPr>
        <p:txBody>
          <a:bodyPr/>
          <a:lstStyle/>
          <a:p>
            <a:r>
              <a:rPr lang="de-DE" dirty="0"/>
              <a:t>Create document based on file name – Use folder from previous revision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0ADAC-B401-3110-CCF3-543711C6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4" y="1159497"/>
            <a:ext cx="4495303" cy="401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E0C14-D69F-F166-E856-1C7C5F61F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019" y="4506946"/>
            <a:ext cx="6467090" cy="1527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73AE2-9578-F875-66D2-70EBFD44D9B4}"/>
              </a:ext>
            </a:extLst>
          </p:cNvPr>
          <p:cNvSpPr txBox="1"/>
          <p:nvPr/>
        </p:nvSpPr>
        <p:spPr>
          <a:xfrm>
            <a:off x="4978399" y="1392185"/>
            <a:ext cx="7077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Further improvements for </a:t>
            </a:r>
            <a:br>
              <a:rPr lang="de-DE" dirty="0"/>
            </a:br>
            <a:r>
              <a:rPr lang="de-DE" dirty="0"/>
              <a:t>„Create documents or upload files into documents based on file name(s)“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It is possible to save </a:t>
            </a:r>
            <a:r>
              <a:rPr lang="de-DE" b="1" dirty="0"/>
              <a:t>Revision</a:t>
            </a:r>
            <a:r>
              <a:rPr lang="de-DE" dirty="0"/>
              <a:t> to the same folder like the previous Rev! </a:t>
            </a:r>
            <a:br>
              <a:rPr lang="de-DE" dirty="0"/>
            </a:b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5C061-8E0E-8C04-41F5-B6B0AF71DA05}"/>
              </a:ext>
            </a:extLst>
          </p:cNvPr>
          <p:cNvSpPr txBox="1"/>
          <p:nvPr/>
        </p:nvSpPr>
        <p:spPr>
          <a:xfrm>
            <a:off x="5073570" y="4137614"/>
            <a:ext cx="352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Requires appropriate configuration:</a:t>
            </a:r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35C56B-BCFD-A2CA-E331-DD4B6776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019" y="2720386"/>
            <a:ext cx="5882970" cy="819954"/>
          </a:xfrm>
          <a:prstGeom prst="rect">
            <a:avLst/>
          </a:prstGeom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D68574D-C50B-B8BD-F809-F6DFF4943684}"/>
              </a:ext>
            </a:extLst>
          </p:cNvPr>
          <p:cNvSpPr/>
          <p:nvPr/>
        </p:nvSpPr>
        <p:spPr>
          <a:xfrm rot="1090647">
            <a:off x="4111950" y="3255025"/>
            <a:ext cx="1514750" cy="497077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4030F06-5D6E-B183-B6F2-A88FE6910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/>
              <a:t>Map</a:t>
            </a:r>
            <a:r>
              <a:rPr lang="de-DE" b="1" dirty="0"/>
              <a:t> </a:t>
            </a:r>
            <a:r>
              <a:rPr lang="de-DE" b="1" dirty="0" err="1"/>
              <a:t>users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contacts</a:t>
            </a:r>
            <a:r>
              <a:rPr lang="de-DE" b="1" dirty="0"/>
              <a:t> via </a:t>
            </a:r>
            <a:r>
              <a:rPr lang="de-DE" b="1" dirty="0" err="1"/>
              <a:t>SyncContacts</a:t>
            </a:r>
            <a:r>
              <a:rPr lang="de-DE" b="1" dirty="0"/>
              <a:t> </a:t>
            </a:r>
            <a:r>
              <a:rPr lang="de-DE" b="1" dirty="0" err="1"/>
              <a:t>job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C9E54-76A2-6979-AA4C-5282733CA310}"/>
              </a:ext>
            </a:extLst>
          </p:cNvPr>
          <p:cNvSpPr txBox="1"/>
          <p:nvPr/>
        </p:nvSpPr>
        <p:spPr>
          <a:xfrm>
            <a:off x="204100" y="1169143"/>
            <a:ext cx="8473217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2400" dirty="0"/>
              <a:t>Automatism to map created contacts to PIRS users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No manual User – Project – Contact – Mapping needed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Only possible if contact synchronisation has been configured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Please talk to SOBIS to enable this feature in your projects.</a:t>
            </a:r>
          </a:p>
        </p:txBody>
      </p:sp>
    </p:spTree>
    <p:extLst>
      <p:ext uri="{BB962C8B-B14F-4D97-AF65-F5344CB8AC3E}">
        <p14:creationId xmlns:p14="http://schemas.microsoft.com/office/powerpoint/2010/main" val="314282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0D23855-A2D4-E729-072A-6095AA771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00" y="488849"/>
            <a:ext cx="10648627" cy="314233"/>
          </a:xfrm>
        </p:spPr>
        <p:txBody>
          <a:bodyPr/>
          <a:lstStyle/>
          <a:p>
            <a:r>
              <a:rPr lang="de-DE" dirty="0"/>
              <a:t>Add sender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correspondence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mode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3EF19-4994-C2A7-3563-70897A71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8" y="2157998"/>
            <a:ext cx="5506218" cy="27340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3CD38E-C88E-339D-C258-DE332C78494F}"/>
              </a:ext>
            </a:extLst>
          </p:cNvPr>
          <p:cNvSpPr/>
          <p:nvPr/>
        </p:nvSpPr>
        <p:spPr>
          <a:xfrm>
            <a:off x="546100" y="1911350"/>
            <a:ext cx="850900" cy="7556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F83F94-548C-9B63-3155-EDBB9019A79E}"/>
              </a:ext>
            </a:extLst>
          </p:cNvPr>
          <p:cNvSpPr/>
          <p:nvPr/>
        </p:nvSpPr>
        <p:spPr>
          <a:xfrm>
            <a:off x="1657350" y="2406650"/>
            <a:ext cx="152400" cy="952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6A2D0-89F5-FBEB-FAFA-EB44E2C3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931" y="3495625"/>
            <a:ext cx="4448796" cy="25721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99BEC703-1121-5649-9938-9836C7AEA749}"/>
              </a:ext>
            </a:extLst>
          </p:cNvPr>
          <p:cNvSpPr/>
          <p:nvPr/>
        </p:nvSpPr>
        <p:spPr>
          <a:xfrm rot="5400000">
            <a:off x="4733543" y="3909206"/>
            <a:ext cx="523874" cy="2676525"/>
          </a:xfrm>
          <a:prstGeom prst="bentUpArrow">
            <a:avLst>
              <a:gd name="adj1" fmla="val 25000"/>
              <a:gd name="adj2" fmla="val 29644"/>
              <a:gd name="adj3" fmla="val 500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98B72-A4EA-84D1-D3E6-357B124060F9}"/>
              </a:ext>
            </a:extLst>
          </p:cNvPr>
          <p:cNvSpPr txBox="1"/>
          <p:nvPr/>
        </p:nvSpPr>
        <p:spPr>
          <a:xfrm>
            <a:off x="241045" y="1274580"/>
            <a:ext cx="957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Allows to add senders directly to the PIRS address book in read mode of a correspondence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312027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1058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G Punkte-Raster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G Waben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G Leer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G Blau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G Satelite Dots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inal">
  <a:themeElements>
    <a:clrScheme name="SOBIS-Farben 2022">
      <a:dk1>
        <a:srgbClr val="000000"/>
      </a:dk1>
      <a:lt1>
        <a:srgbClr val="FFFFFF"/>
      </a:lt1>
      <a:dk2>
        <a:srgbClr val="0275F8"/>
      </a:dk2>
      <a:lt2>
        <a:srgbClr val="00C8B9"/>
      </a:lt2>
      <a:accent1>
        <a:srgbClr val="0275F8"/>
      </a:accent1>
      <a:accent2>
        <a:srgbClr val="00C8B9"/>
      </a:accent2>
      <a:accent3>
        <a:srgbClr val="F47474"/>
      </a:accent3>
      <a:accent4>
        <a:srgbClr val="F1CE7B"/>
      </a:accent4>
      <a:accent5>
        <a:srgbClr val="A7C7D0"/>
      </a:accent5>
      <a:accent6>
        <a:srgbClr val="000000"/>
      </a:accent6>
      <a:hlink>
        <a:srgbClr val="0275F8"/>
      </a:hlink>
      <a:folHlink>
        <a:srgbClr val="00C8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22165</TotalTime>
  <Words>274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Montserrat</vt:lpstr>
      <vt:lpstr>5_Custom Design</vt:lpstr>
      <vt:lpstr>BG Punkte-Raster</vt:lpstr>
      <vt:lpstr>BG Waben</vt:lpstr>
      <vt:lpstr>BG Leer</vt:lpstr>
      <vt:lpstr>BG Blau</vt:lpstr>
      <vt:lpstr>BG Satelite Dots</vt:lpstr>
      <vt:lpstr>2_Custom Design</vt:lpstr>
      <vt:lpstr>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SOBIS PPT</dc:title>
  <dc:subject/>
  <dc:creator>Silvio Richardt</dc:creator>
  <cp:keywords/>
  <dc:description/>
  <cp:lastModifiedBy>Karsten Seifert</cp:lastModifiedBy>
  <cp:revision>330</cp:revision>
  <dcterms:created xsi:type="dcterms:W3CDTF">2022-05-31T01:24:58Z</dcterms:created>
  <dcterms:modified xsi:type="dcterms:W3CDTF">2023-06-05T19:08:30Z</dcterms:modified>
  <cp:category/>
</cp:coreProperties>
</file>